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66" r:id="rId3"/>
    <p:sldId id="270" r:id="rId4"/>
    <p:sldId id="269" r:id="rId5"/>
    <p:sldId id="340" r:id="rId6"/>
    <p:sldId id="279" r:id="rId7"/>
    <p:sldId id="341" r:id="rId8"/>
    <p:sldId id="293" r:id="rId9"/>
    <p:sldId id="313" r:id="rId10"/>
    <p:sldId id="259" r:id="rId11"/>
    <p:sldId id="256" r:id="rId12"/>
    <p:sldId id="331" r:id="rId13"/>
    <p:sldId id="333" r:id="rId14"/>
    <p:sldId id="258" r:id="rId15"/>
    <p:sldId id="272" r:id="rId16"/>
    <p:sldId id="263" r:id="rId17"/>
    <p:sldId id="262" r:id="rId18"/>
    <p:sldId id="286" r:id="rId19"/>
    <p:sldId id="332" r:id="rId20"/>
    <p:sldId id="310" r:id="rId21"/>
    <p:sldId id="294" r:id="rId22"/>
    <p:sldId id="284" r:id="rId23"/>
    <p:sldId id="281" r:id="rId24"/>
    <p:sldId id="296" r:id="rId25"/>
    <p:sldId id="275" r:id="rId26"/>
    <p:sldId id="321" r:id="rId27"/>
    <p:sldId id="324" r:id="rId28"/>
    <p:sldId id="323" r:id="rId29"/>
    <p:sldId id="322" r:id="rId30"/>
    <p:sldId id="327" r:id="rId31"/>
    <p:sldId id="325" r:id="rId32"/>
    <p:sldId id="326" r:id="rId33"/>
    <p:sldId id="273" r:id="rId34"/>
    <p:sldId id="335" r:id="rId35"/>
    <p:sldId id="336" r:id="rId36"/>
    <p:sldId id="337" r:id="rId37"/>
    <p:sldId id="261" r:id="rId38"/>
    <p:sldId id="334" r:id="rId39"/>
    <p:sldId id="338" r:id="rId40"/>
    <p:sldId id="339" r:id="rId41"/>
    <p:sldId id="290" r:id="rId42"/>
    <p:sldId id="276" r:id="rId43"/>
    <p:sldId id="328" r:id="rId44"/>
    <p:sldId id="289" r:id="rId45"/>
    <p:sldId id="329" r:id="rId46"/>
    <p:sldId id="330" r:id="rId47"/>
    <p:sldId id="267" r:id="rId48"/>
    <p:sldId id="299" r:id="rId49"/>
    <p:sldId id="308" r:id="rId50"/>
    <p:sldId id="307" r:id="rId51"/>
    <p:sldId id="300" r:id="rId52"/>
    <p:sldId id="301" r:id="rId53"/>
    <p:sldId id="309" r:id="rId54"/>
    <p:sldId id="295" r:id="rId55"/>
    <p:sldId id="312" r:id="rId56"/>
    <p:sldId id="317" r:id="rId57"/>
    <p:sldId id="30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7873225-B665-406A-B980-30B811102051}">
          <p14:sldIdLst>
            <p14:sldId id="257"/>
            <p14:sldId id="266"/>
            <p14:sldId id="270"/>
            <p14:sldId id="269"/>
            <p14:sldId id="340"/>
            <p14:sldId id="279"/>
            <p14:sldId id="341"/>
            <p14:sldId id="293"/>
            <p14:sldId id="313"/>
            <p14:sldId id="259"/>
            <p14:sldId id="256"/>
            <p14:sldId id="331"/>
            <p14:sldId id="333"/>
            <p14:sldId id="258"/>
            <p14:sldId id="272"/>
            <p14:sldId id="263"/>
            <p14:sldId id="262"/>
            <p14:sldId id="286"/>
            <p14:sldId id="332"/>
            <p14:sldId id="310"/>
            <p14:sldId id="294"/>
            <p14:sldId id="284"/>
            <p14:sldId id="281"/>
            <p14:sldId id="296"/>
          </p14:sldIdLst>
        </p14:section>
        <p14:section name="ASP .NET Core" id="{2996AC5E-E7D8-47B9-B32B-CA6D0706C39B}">
          <p14:sldIdLst>
            <p14:sldId id="275"/>
            <p14:sldId id="321"/>
            <p14:sldId id="324"/>
            <p14:sldId id="323"/>
            <p14:sldId id="322"/>
            <p14:sldId id="327"/>
            <p14:sldId id="325"/>
            <p14:sldId id="326"/>
            <p14:sldId id="273"/>
            <p14:sldId id="335"/>
            <p14:sldId id="336"/>
            <p14:sldId id="337"/>
            <p14:sldId id="261"/>
            <p14:sldId id="334"/>
            <p14:sldId id="338"/>
            <p14:sldId id="339"/>
            <p14:sldId id="290"/>
            <p14:sldId id="276"/>
            <p14:sldId id="328"/>
            <p14:sldId id="289"/>
            <p14:sldId id="329"/>
            <p14:sldId id="330"/>
          </p14:sldIdLst>
        </p14:section>
        <p14:section name="React" id="{9750765B-57A2-48F2-ADF5-7A583E160B2F}">
          <p14:sldIdLst>
            <p14:sldId id="267"/>
            <p14:sldId id="299"/>
            <p14:sldId id="308"/>
            <p14:sldId id="307"/>
            <p14:sldId id="300"/>
            <p14:sldId id="301"/>
            <p14:sldId id="309"/>
            <p14:sldId id="295"/>
            <p14:sldId id="312"/>
            <p14:sldId id="317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.barbosa" initials="j" lastIdx="1" clrIdx="0">
    <p:extLst>
      <p:ext uri="{19B8F6BF-5375-455C-9EA6-DF929625EA0E}">
        <p15:presenceInfo xmlns:p15="http://schemas.microsoft.com/office/powerpoint/2012/main" userId="496f14353c8c6a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CD6"/>
    <a:srgbClr val="0E2738"/>
    <a:srgbClr val="61D9FB"/>
    <a:srgbClr val="CE9178"/>
    <a:srgbClr val="025C9D"/>
    <a:srgbClr val="2B8F46"/>
    <a:srgbClr val="174723"/>
    <a:srgbClr val="344AB7"/>
    <a:srgbClr val="062436"/>
    <a:srgbClr val="B93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73208" autoAdjust="0"/>
  </p:normalViewPr>
  <p:slideViewPr>
    <p:cSldViewPr snapToGrid="0">
      <p:cViewPr varScale="1">
        <p:scale>
          <a:sx n="83" d="100"/>
          <a:sy n="83" d="100"/>
        </p:scale>
        <p:origin x="8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BE690-710D-4088-82D4-0EC69442C34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3046A-033B-485D-BAC5-706B1D5C6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Page Application(SPA) is a web application that fits on a single web page with dynamic actions without refreshing the page. Single Page Application interactions can be handle without reaching server.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 can improve performance in several ways like loading time, using AJAX, easy to navigate pages etc.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will be more comfortable with Single Page Application, It is very easy to navigate to different page and filter content.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Dotnet</a:t>
            </a:r>
            <a:r>
              <a:rPr lang="en-US" dirty="0"/>
              <a:t> core are just console apps, in the main, we build our web host and run to start listening from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5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frameworks, similar but different. Each of these frameworks works great for what they are built for but there is a lack of alignment. </a:t>
            </a:r>
          </a:p>
          <a:p>
            <a:r>
              <a:rPr lang="en-US" dirty="0"/>
              <a:t>Web Pages and MVC both use razor. Share HTML Helpers, MVC and Web API is more similar, share a lot of stuffs.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5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7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10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0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are the single building block of react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10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are the single building block of react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92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are the single building block of react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5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preprocessor step that adds XML syntax to JavaScript. You can definitely use React without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JSX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makes React a lot more elegant. Just like XML,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tags have a tag name, attributes, and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3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extra queries to the server to download pages.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friendly.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Improvement, Single Page Application can improve performance in many ways, Single time file load each of HTML, CSS, JS.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SPAs did get adopted a lot over the last few years for building the private dashboard part of SaaS (Software as a Service) platforms or Internet services in general, as well as for building enterprise data-driven and form-intensive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0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13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5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1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74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days without accident 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JavaScript community they create frameworks by accident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6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days without accident 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JavaScript community they create frameworks by accident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SPAs</a:t>
            </a:r>
            <a:r>
              <a:rPr lang="pt-BR" dirty="0"/>
              <a:t> não são nada novo! Apenas </a:t>
            </a:r>
            <a:r>
              <a:rPr lang="pt-BR" dirty="0" err="1"/>
              <a:t>react</a:t>
            </a:r>
            <a:r>
              <a:rPr lang="pt-BR" dirty="0"/>
              <a:t> é uma nova ferramenta para SPA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3AA16-9263-4DA8-BBD9-F4693BAF45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4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3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046A-033B-485D-BAC5-706B1D5C65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3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5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2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3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2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E9302-BB18-4652-8D47-1BA7D624DA5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D1F83-7C95-40EA-AE91-3FADD9979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eofjs.com/2017/front-end/resul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nsights.stackoverflow.com/survey/2017#technology-most-loved-dreaded-and-wanted-frameworks-libraries-and-other-technologie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insights.stackoverflow.com/survey/2017#technology-frameworks-libraries-and-other-technologie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hyperlink" Target="https://twitter.com/kidchenko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s://www.lambda3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hyperlink" Target="github.com/kidchenko" TargetMode="External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Script" TargetMode="External"/><Relationship Id="rId2" Type="http://schemas.openxmlformats.org/officeDocument/2006/relationships/hyperlink" Target="https://en.wikipedia.org/wiki/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ynamic_loading" TargetMode="External"/><Relationship Id="rId4" Type="http://schemas.openxmlformats.org/officeDocument/2006/relationships/hyperlink" Target="https://en.wikipedia.org/wiki/CS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idchenk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github.com/kidchenko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yssincelastjavascriptframework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06665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r>
              <a:rPr lang="en-US" sz="13800" dirty="0">
                <a:solidFill>
                  <a:schemeClr val="bg1"/>
                </a:solidFill>
              </a:rPr>
              <a:t>Building SPA’s</a:t>
            </a:r>
            <a:br>
              <a:rPr lang="en-US" sz="13800" dirty="0">
                <a:solidFill>
                  <a:schemeClr val="bg1"/>
                </a:solidFill>
              </a:rPr>
            </a:br>
            <a:r>
              <a:rPr lang="en-US" sz="13800" dirty="0">
                <a:solidFill>
                  <a:schemeClr val="bg1"/>
                </a:solidFill>
              </a:rPr>
              <a:t>using</a:t>
            </a:r>
            <a:br>
              <a:rPr lang="en-US" sz="13800" dirty="0">
                <a:solidFill>
                  <a:schemeClr val="bg1"/>
                </a:solidFill>
              </a:rPr>
            </a:br>
            <a:r>
              <a:rPr lang="en-US" sz="138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050" name="Picture 2" descr="Resultado de imagem para react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66" y="3509962"/>
            <a:ext cx="2407334" cy="23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sp net co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" y="4038327"/>
            <a:ext cx="5344551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0716" y="6262687"/>
            <a:ext cx="304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by Jose Barbosa | @kidchenko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4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80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09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655FE8-55FF-4DD6-9626-473431D770FC}"/>
              </a:ext>
            </a:extLst>
          </p:cNvPr>
          <p:cNvSpPr txBox="1"/>
          <p:nvPr/>
        </p:nvSpPr>
        <p:spPr>
          <a:xfrm>
            <a:off x="3843460" y="571500"/>
            <a:ext cx="450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569CD6"/>
                </a:solidFill>
                <a:hlinkClick r:id="rId3"/>
              </a:rPr>
              <a:t>https://stateofjs.com/2017/front-end/results/</a:t>
            </a:r>
            <a:endParaRPr lang="en-AU" dirty="0">
              <a:solidFill>
                <a:srgbClr val="569C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5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C02F19-41A6-42AF-B9D6-040E1F2F5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 sz="1600" dirty="0">
                <a:solidFill>
                  <a:srgbClr val="569CD6"/>
                </a:solidFill>
                <a:hlinkClick r:id="rId2"/>
              </a:rPr>
              <a:t>https://insights.stackoverflow.com/survey/2017#technology-most-loved-dreaded-and-wanted-frameworks-libraries-and-other-technologies</a:t>
            </a:r>
            <a:endParaRPr lang="en-AU" sz="1600" dirty="0">
              <a:solidFill>
                <a:srgbClr val="569CD6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D94BF6-68D5-4DEE-9D38-687420B928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56352"/>
            <a:ext cx="5157787" cy="33820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5020B2-7B2C-4C0B-84BC-1DBE87E57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6612" y="1825353"/>
            <a:ext cx="51577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569CD6"/>
                </a:solidFill>
                <a:hlinkClick r:id="rId4"/>
              </a:rPr>
              <a:t>https://insights.stackoverflow.com/survey/2017#technology-frameworks-libraries-and-other-technologies</a:t>
            </a:r>
            <a:endParaRPr lang="en-AU" sz="1600" dirty="0">
              <a:solidFill>
                <a:srgbClr val="569CD6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C4E0836-37E6-4DFA-B2E4-145F8FD2C2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96105" y="2505075"/>
            <a:ext cx="4735377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sp net core logo">
            <a:extLst>
              <a:ext uri="{FF2B5EF4-FFF2-40B4-BE49-F238E27FC236}">
                <a16:creationId xmlns:a16="http://schemas.microsoft.com/office/drawing/2014/main" id="{6BBA7D53-A3C5-4DDE-986E-19CE4192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1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794" y="1100931"/>
            <a:ext cx="10443211" cy="4351338"/>
          </a:xfrm>
        </p:spPr>
      </p:pic>
      <p:sp>
        <p:nvSpPr>
          <p:cNvPr id="4" name="AutoShape 2" descr="Resultado de imagem para nodej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9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ítulo 4"/>
          <p:cNvSpPr>
            <a:spLocks noGrp="1"/>
          </p:cNvSpPr>
          <p:nvPr>
            <p:ph type="title"/>
          </p:nvPr>
        </p:nvSpPr>
        <p:spPr>
          <a:xfrm>
            <a:off x="1347649" y="1994502"/>
            <a:ext cx="4647798" cy="310834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Software Engineer at Jetabroad;</a:t>
            </a:r>
            <a:b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Agile Advocate (Scrum/Lean);</a:t>
            </a:r>
            <a:b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Digital Entrepreneur;</a:t>
            </a:r>
            <a:b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JavaScript Lover</a:t>
            </a: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C# Lover;</a:t>
            </a:r>
            <a:b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2"/>
              </a:rPr>
              <a:t>Ex-Lambda3</a:t>
            </a: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from Brazil;</a:t>
            </a:r>
            <a:b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Crazy `</a:t>
            </a:r>
            <a:r>
              <a:rPr lang="en-US" alt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Farang</a:t>
            </a:r>
            <a:r>
              <a:rPr lang="en-US" alt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`</a:t>
            </a:r>
            <a:endParaRPr lang="pt-BR" altLang="pt-BR" sz="3000" dirty="0">
              <a:latin typeface="Consolas" panose="020B0609020204030204" pitchFamily="49" charset="0"/>
            </a:endParaRPr>
          </a:p>
        </p:txBody>
      </p:sp>
      <p:pic>
        <p:nvPicPr>
          <p:cNvPr id="6150" name="Picture 2" descr="http://devstickers.com/assets/img/pro/2p4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95" y="3913542"/>
            <a:ext cx="568034" cy="57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6" descr="http://ih1.redbubble.net/image.109336634.1604/flat,550x550,075,f.u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14" y="3948194"/>
            <a:ext cx="500063" cy="50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http://dm.gl/assets/typescript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294" y="4516348"/>
            <a:ext cx="445436" cy="43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548" y="1397794"/>
            <a:ext cx="4747053" cy="2994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21553" y="4391892"/>
            <a:ext cx="1451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7"/>
              </a:rPr>
              <a:t>@</a:t>
            </a:r>
            <a:r>
              <a:rPr lang="pt-BR" alt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7"/>
              </a:rPr>
              <a:t>kidchenko</a:t>
            </a:r>
            <a:endParaRPr lang="en-US" dirty="0"/>
          </a:p>
        </p:txBody>
      </p:sp>
      <p:pic>
        <p:nvPicPr>
          <p:cNvPr id="8196" name="Picture 4" descr="Resultado de imagem para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75" y="4391892"/>
            <a:ext cx="355479" cy="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githu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74" y="4747371"/>
            <a:ext cx="355479" cy="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221553" y="4733518"/>
            <a:ext cx="2931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10"/>
              </a:rPr>
              <a:t>github.com/</a:t>
            </a:r>
            <a:r>
              <a:rPr lang="pt-BR" alt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10"/>
              </a:rPr>
              <a:t>kidchenko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D2601-FF2B-486E-AEC8-92D67D506E5B}"/>
              </a:ext>
            </a:extLst>
          </p:cNvPr>
          <p:cNvSpPr txBox="1"/>
          <p:nvPr/>
        </p:nvSpPr>
        <p:spPr>
          <a:xfrm>
            <a:off x="1331280" y="886506"/>
            <a:ext cx="28282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O</a:t>
            </a:r>
            <a:r>
              <a:rPr lang="en-US" sz="6600" b="1" dirty="0">
                <a:solidFill>
                  <a:srgbClr val="FFFF00"/>
                </a:solidFill>
              </a:rPr>
              <a:t>L</a:t>
            </a:r>
            <a:r>
              <a:rPr lang="pt-BR" sz="6600" b="1" dirty="0">
                <a:solidFill>
                  <a:srgbClr val="00B050"/>
                </a:solidFill>
              </a:rPr>
              <a:t>Á</a:t>
            </a:r>
            <a:r>
              <a:rPr lang="pt-BR" sz="6600" b="1" dirty="0">
                <a:solidFill>
                  <a:srgbClr val="FFFF00"/>
                </a:solidFill>
              </a:rPr>
              <a:t>!</a:t>
            </a:r>
            <a:endParaRPr lang="en-AU" sz="6600" b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Image result for es6 logo">
            <a:extLst>
              <a:ext uri="{FF2B5EF4-FFF2-40B4-BE49-F238E27FC236}">
                <a16:creationId xmlns:a16="http://schemas.microsoft.com/office/drawing/2014/main" id="{1C345C63-62A3-466D-9009-0B3B4F51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14" y="4507372"/>
            <a:ext cx="452291" cy="4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zil on WhatsApp ">
            <a:extLst>
              <a:ext uri="{FF2B5EF4-FFF2-40B4-BE49-F238E27FC236}">
                <a16:creationId xmlns:a16="http://schemas.microsoft.com/office/drawing/2014/main" id="{130A7599-8A37-4968-9156-E6E8F99C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60" y="115885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6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we are hir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1"/>
          <a:stretch/>
        </p:blipFill>
        <p:spPr bwMode="auto">
          <a:xfrm>
            <a:off x="9666671" y="0"/>
            <a:ext cx="2525329" cy="147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2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iversity and inclusion">
            <a:extLst>
              <a:ext uri="{FF2B5EF4-FFF2-40B4-BE49-F238E27FC236}">
                <a16:creationId xmlns:a16="http://schemas.microsoft.com/office/drawing/2014/main" id="{FE20E5FD-E5C1-4D96-9194-9DC0AB71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4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7877D-E87C-4198-BE26-9B86F806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6027868" cy="3903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F8F2B-94AF-4908-A060-F5A5BA2C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34" y="2409825"/>
            <a:ext cx="591356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64" y="1041009"/>
            <a:ext cx="10515600" cy="5148776"/>
          </a:xfrm>
        </p:spPr>
        <p:txBody>
          <a:bodyPr>
            <a:noAutofit/>
          </a:bodyPr>
          <a:lstStyle/>
          <a:p>
            <a:pPr algn="ctr"/>
            <a:r>
              <a:rPr lang="pt-BR" sz="12400" dirty="0">
                <a:solidFill>
                  <a:srgbClr val="025C9D"/>
                </a:solidFill>
              </a:rPr>
              <a:t>S</a:t>
            </a:r>
            <a:r>
              <a:rPr lang="pt-BR" sz="12400" dirty="0">
                <a:solidFill>
                  <a:srgbClr val="61D9FB"/>
                </a:solidFill>
              </a:rPr>
              <a:t>ingle </a:t>
            </a:r>
            <a:br>
              <a:rPr lang="pt-BR" sz="12400" dirty="0">
                <a:solidFill>
                  <a:srgbClr val="61D9FB"/>
                </a:solidFill>
              </a:rPr>
            </a:br>
            <a:r>
              <a:rPr lang="pt-BR" sz="12400" dirty="0">
                <a:solidFill>
                  <a:srgbClr val="025C9D"/>
                </a:solidFill>
              </a:rPr>
              <a:t>P</a:t>
            </a:r>
            <a:r>
              <a:rPr lang="pt-BR" sz="12400" dirty="0">
                <a:solidFill>
                  <a:srgbClr val="61D9FB"/>
                </a:solidFill>
              </a:rPr>
              <a:t>age </a:t>
            </a:r>
            <a:br>
              <a:rPr lang="pt-BR" sz="12400" dirty="0">
                <a:solidFill>
                  <a:srgbClr val="61D9FB"/>
                </a:solidFill>
              </a:rPr>
            </a:br>
            <a:r>
              <a:rPr lang="pt-BR" sz="12400" dirty="0" err="1">
                <a:solidFill>
                  <a:srgbClr val="025C9D"/>
                </a:solidFill>
              </a:rPr>
              <a:t>A</a:t>
            </a:r>
            <a:r>
              <a:rPr lang="pt-BR" sz="12400" dirty="0" err="1">
                <a:solidFill>
                  <a:srgbClr val="61D9FB"/>
                </a:solidFill>
              </a:rPr>
              <a:t>pplication</a:t>
            </a:r>
            <a:endParaRPr lang="en-US" sz="12400" dirty="0">
              <a:solidFill>
                <a:srgbClr val="61D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44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06665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r>
              <a:rPr lang="en-US" sz="13800" dirty="0">
                <a:solidFill>
                  <a:schemeClr val="bg1"/>
                </a:solidFill>
              </a:rPr>
              <a:t>Building SPA’s</a:t>
            </a:r>
            <a:br>
              <a:rPr lang="en-US" sz="13800" dirty="0">
                <a:solidFill>
                  <a:schemeClr val="bg1"/>
                </a:solidFill>
              </a:rPr>
            </a:br>
            <a:r>
              <a:rPr lang="en-US" sz="13800" dirty="0">
                <a:solidFill>
                  <a:schemeClr val="bg1"/>
                </a:solidFill>
              </a:rPr>
              <a:t>using</a:t>
            </a:r>
            <a:br>
              <a:rPr lang="en-US" sz="13800" dirty="0">
                <a:solidFill>
                  <a:schemeClr val="bg1"/>
                </a:solidFill>
              </a:rPr>
            </a:br>
            <a:r>
              <a:rPr lang="en-US" sz="138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050" name="Picture 2" descr="Resultado de imagem para react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66" y="3416573"/>
            <a:ext cx="2407334" cy="23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sp net co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" y="4038327"/>
            <a:ext cx="5344551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0"/>
            <a:ext cx="103687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177592"/>
            <a:ext cx="10515600" cy="2790334"/>
          </a:xfrm>
        </p:spPr>
        <p:txBody>
          <a:bodyPr>
            <a:noAutofit/>
          </a:bodyPr>
          <a:lstStyle/>
          <a:p>
            <a:pPr algn="ctr"/>
            <a:r>
              <a:rPr lang="pt-BR" sz="199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Nops</a:t>
            </a:r>
            <a:r>
              <a:rPr lang="pt-BR" sz="19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199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6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623"/>
            <a:ext cx="12192000" cy="48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m para mv*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988"/>
            <a:ext cx="12192000" cy="57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2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107C54-26D6-4EE4-B71C-A481DF99304B}"/>
              </a:ext>
            </a:extLst>
          </p:cNvPr>
          <p:cNvSpPr txBox="1"/>
          <p:nvPr/>
        </p:nvSpPr>
        <p:spPr>
          <a:xfrm>
            <a:off x="4647415" y="6429080"/>
            <a:ext cx="206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61D9FB"/>
                </a:solidFill>
                <a:hlinkClick r:id="rId3"/>
              </a:rPr>
              <a:t>https://reactjs.org/</a:t>
            </a:r>
            <a:endParaRPr lang="en-AU" b="1" dirty="0">
              <a:solidFill>
                <a:srgbClr val="61D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45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asp net core 2.0">
            <a:extLst>
              <a:ext uri="{FF2B5EF4-FFF2-40B4-BE49-F238E27FC236}">
                <a16:creationId xmlns:a16="http://schemas.microsoft.com/office/drawing/2014/main" id="{E3C234C8-CCFE-4E6B-8658-1D6AF93E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427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52AAB-636C-4D57-8F16-6DDAABFD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44" y="2388547"/>
            <a:ext cx="10892168" cy="1569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C76AD-3F26-44E5-8B01-C430745084FD}"/>
              </a:ext>
            </a:extLst>
          </p:cNvPr>
          <p:cNvSpPr txBox="1"/>
          <p:nvPr/>
        </p:nvSpPr>
        <p:spPr>
          <a:xfrm>
            <a:off x="4785131" y="5010150"/>
            <a:ext cx="3003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61D9FB"/>
                </a:solidFill>
                <a:hlinkClick r:id="rId4"/>
              </a:rPr>
              <a:t>https://dot.net</a:t>
            </a:r>
            <a:endParaRPr lang="en-AU" sz="3600" dirty="0">
              <a:solidFill>
                <a:srgbClr val="61D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7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01840-5EC0-46DF-920B-6DEB9750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44" y="0"/>
            <a:ext cx="9660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m para asp net core">
            <a:extLst>
              <a:ext uri="{FF2B5EF4-FFF2-40B4-BE49-F238E27FC236}">
                <a16:creationId xmlns:a16="http://schemas.microsoft.com/office/drawing/2014/main" id="{8F6DD1C3-7877-4C28-B53B-1E38FE651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7020" y="271269"/>
            <a:ext cx="7837959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BB75C72-5424-4C9C-8C49-B27C641F6E91}"/>
              </a:ext>
            </a:extLst>
          </p:cNvPr>
          <p:cNvSpPr/>
          <p:nvPr/>
        </p:nvSpPr>
        <p:spPr>
          <a:xfrm>
            <a:off x="8451543" y="4970061"/>
            <a:ext cx="644430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917D8-2D79-488A-9387-7BD49560103D}"/>
              </a:ext>
            </a:extLst>
          </p:cNvPr>
          <p:cNvSpPr txBox="1"/>
          <p:nvPr/>
        </p:nvSpPr>
        <p:spPr>
          <a:xfrm>
            <a:off x="8391900" y="6060216"/>
            <a:ext cx="806730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F46"/>
                </a:solidFill>
              </a:rPr>
              <a:t>SPA</a:t>
            </a:r>
            <a:endParaRPr lang="en-AU" sz="3200" dirty="0">
              <a:solidFill>
                <a:srgbClr val="2B8F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00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6E897-5FBB-40A9-B3D4-52A7837B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14" y="0"/>
            <a:ext cx="4628972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8A7D52-424C-4B08-A465-248D50C9E3C7}"/>
              </a:ext>
            </a:extLst>
          </p:cNvPr>
          <p:cNvCxnSpPr>
            <a:cxnSpLocks/>
          </p:cNvCxnSpPr>
          <p:nvPr/>
        </p:nvCxnSpPr>
        <p:spPr>
          <a:xfrm flipH="1">
            <a:off x="2929630" y="1784412"/>
            <a:ext cx="1044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8AEDAD-E05E-4F87-8C9B-C43DF0D30181}"/>
              </a:ext>
            </a:extLst>
          </p:cNvPr>
          <p:cNvSpPr/>
          <p:nvPr/>
        </p:nvSpPr>
        <p:spPr>
          <a:xfrm>
            <a:off x="465494" y="159974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569CD6"/>
                </a:solidFill>
                <a:latin typeface="Consolas" panose="020B0609020204030204" pitchFamily="49" charset="0"/>
              </a:rPr>
              <a:t>web root directory</a:t>
            </a:r>
          </a:p>
        </p:txBody>
      </p:sp>
    </p:spTree>
    <p:extLst>
      <p:ext uri="{BB962C8B-B14F-4D97-AF65-F5344CB8AC3E}">
        <p14:creationId xmlns:p14="http://schemas.microsoft.com/office/powerpoint/2010/main" val="22549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7"/>
            <a:ext cx="10515600" cy="512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“…In an SPA, either all necessary code – </a:t>
            </a:r>
            <a:r>
              <a:rPr lang="en-US" sz="4400" dirty="0">
                <a:solidFill>
                  <a:schemeClr val="bg1"/>
                </a:solidFill>
                <a:hlinkClick r:id="rId2" tooltip="HTML"/>
              </a:rPr>
              <a:t>HTML</a:t>
            </a:r>
            <a:r>
              <a:rPr lang="en-US" sz="4400" dirty="0">
                <a:solidFill>
                  <a:schemeClr val="bg1"/>
                </a:solidFill>
              </a:rPr>
              <a:t>, </a:t>
            </a:r>
            <a:r>
              <a:rPr lang="en-US" sz="4400" dirty="0">
                <a:solidFill>
                  <a:schemeClr val="bg1"/>
                </a:solidFill>
                <a:hlinkClick r:id="rId3" tooltip="JavaScript"/>
              </a:rPr>
              <a:t>JavaScript</a:t>
            </a:r>
            <a:r>
              <a:rPr lang="en-US" sz="4400" dirty="0">
                <a:solidFill>
                  <a:schemeClr val="bg1"/>
                </a:solidFill>
              </a:rPr>
              <a:t>, and </a:t>
            </a:r>
            <a:r>
              <a:rPr lang="en-US" sz="4400" dirty="0">
                <a:solidFill>
                  <a:schemeClr val="bg1"/>
                </a:solidFill>
                <a:hlinkClick r:id="rId4" tooltip="CSS"/>
              </a:rPr>
              <a:t>CSS</a:t>
            </a:r>
            <a:r>
              <a:rPr lang="en-US" sz="4400" dirty="0">
                <a:solidFill>
                  <a:schemeClr val="bg1"/>
                </a:solidFill>
              </a:rPr>
              <a:t> – is retrieved with a single page load,</a:t>
            </a:r>
            <a:r>
              <a:rPr lang="en-US" sz="4400" baseline="300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or the appropriate resources are </a:t>
            </a:r>
            <a:r>
              <a:rPr lang="en-US" sz="4400" dirty="0">
                <a:solidFill>
                  <a:schemeClr val="bg1"/>
                </a:solidFill>
                <a:hlinkClick r:id="rId5" tooltip="Dynamic loading"/>
              </a:rPr>
              <a:t>dynamically loaded</a:t>
            </a:r>
            <a:r>
              <a:rPr lang="en-US" sz="4400" dirty="0">
                <a:solidFill>
                  <a:schemeClr val="bg1"/>
                </a:solidFill>
              </a:rPr>
              <a:t> and added to the page as necessary, usually in response to user actions. The page does not reload at any point in the process…”</a:t>
            </a:r>
          </a:p>
        </p:txBody>
      </p:sp>
    </p:spTree>
    <p:extLst>
      <p:ext uri="{BB962C8B-B14F-4D97-AF65-F5344CB8AC3E}">
        <p14:creationId xmlns:p14="http://schemas.microsoft.com/office/powerpoint/2010/main" val="133948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81239-3CF8-4387-805E-1AD96D27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23"/>
            <a:ext cx="8447943" cy="3353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62E0E-9612-4E9D-88AD-D477335C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93" y="926183"/>
            <a:ext cx="3928966" cy="59318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D88EB6-1B4D-45B3-AB41-C11AAD31FB89}"/>
              </a:ext>
            </a:extLst>
          </p:cNvPr>
          <p:cNvCxnSpPr>
            <a:cxnSpLocks/>
          </p:cNvCxnSpPr>
          <p:nvPr/>
        </p:nvCxnSpPr>
        <p:spPr>
          <a:xfrm flipH="1">
            <a:off x="7239786" y="3264420"/>
            <a:ext cx="1013613" cy="11473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454003B-D204-4A9F-AD4A-6083DEE2DF57}"/>
              </a:ext>
            </a:extLst>
          </p:cNvPr>
          <p:cNvSpPr/>
          <p:nvPr/>
        </p:nvSpPr>
        <p:spPr>
          <a:xfrm>
            <a:off x="5552388" y="4485299"/>
            <a:ext cx="2083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Static files: HTML, CSS, JavaScript</a:t>
            </a:r>
            <a:endParaRPr lang="en-AU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F71066-7D9B-40F9-9A92-54B7BF010CE0}"/>
              </a:ext>
            </a:extLst>
          </p:cNvPr>
          <p:cNvCxnSpPr>
            <a:cxnSpLocks/>
          </p:cNvCxnSpPr>
          <p:nvPr/>
        </p:nvCxnSpPr>
        <p:spPr>
          <a:xfrm>
            <a:off x="2366128" y="2526384"/>
            <a:ext cx="3075884" cy="21343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12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5242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DOCTYPE html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https://unpkg.com/react@16/umd/react.development.js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https://unpkg.com/react-dom@16/</a:t>
            </a:r>
            <a:r>
              <a:rPr lang="en-US" altLang="en-US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/react-dom.development.js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https://unpkg.com/babel-standalone@6.15.0/babel.min.js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&lt;div id="root"&gt;&lt;/div&gt;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&lt;script type="text/babel"&gt;</a:t>
            </a:r>
          </a:p>
          <a:p>
            <a:b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ReactDOM.render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&lt;h1&gt;Hello, world!&lt;/h1&gt;,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document.getElementById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('root')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);</a:t>
            </a:r>
          </a:p>
          <a:p>
            <a:b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&lt;/script&gt;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0643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5242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&lt;script </a:t>
            </a:r>
            <a:r>
              <a:rPr lang="en-US" sz="20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https://unpkg.com/react@16/umd/react.development.js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"&gt;&lt;/script&gt;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&lt;script </a:t>
            </a:r>
            <a:r>
              <a:rPr lang="en-US" sz="20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https://unpkg.com/react-dom@16/</a:t>
            </a:r>
            <a:r>
              <a:rPr lang="en-US" altLang="en-US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umd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/react-dom.development.js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"&gt;&lt;/script&gt;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https://unpkg.com/babel-standalone@6.15.0/babel.min.js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"&gt;&lt;/script&gt;</a:t>
            </a:r>
            <a:endParaRPr lang="en-US" sz="20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61D9FB"/>
                </a:solidFill>
                <a:latin typeface="Consolas" panose="020B0609020204030204" pitchFamily="49" charset="0"/>
              </a:rPr>
              <a:t>id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AU" sz="2000" dirty="0">
                <a:solidFill>
                  <a:srgbClr val="CE9178"/>
                </a:solidFill>
                <a:latin typeface="Consolas" panose="020B0609020204030204" pitchFamily="49" charset="0"/>
              </a:rPr>
              <a:t>root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"&gt;&lt;/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61D9FB"/>
                </a:solidFill>
                <a:latin typeface="Consolas" panose="020B0609020204030204" pitchFamily="49" charset="0"/>
              </a:rPr>
              <a:t>type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AU" sz="2000" dirty="0">
                <a:solidFill>
                  <a:srgbClr val="CE9178"/>
                </a:solidFill>
                <a:latin typeface="Consolas" panose="020B0609020204030204" pitchFamily="49" charset="0"/>
              </a:rPr>
              <a:t>text/babel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b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AU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ReactDOM.render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&lt;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AU" sz="2000" dirty="0">
                <a:solidFill>
                  <a:schemeClr val="bg1"/>
                </a:solidFill>
                <a:latin typeface="Consolas" panose="020B0609020204030204" pitchFamily="49" charset="0"/>
              </a:rPr>
              <a:t>Hello, world!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AU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AU" sz="2000" dirty="0">
                <a:solidFill>
                  <a:srgbClr val="CE9178"/>
                </a:solidFill>
                <a:latin typeface="Consolas" panose="020B0609020204030204" pitchFamily="49" charset="0"/>
              </a:rPr>
              <a:t>root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    );</a:t>
            </a:r>
          </a:p>
          <a:p>
            <a:b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AU" sz="2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6421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eactjs">
            <a:extLst>
              <a:ext uri="{FF2B5EF4-FFF2-40B4-BE49-F238E27FC236}">
                <a16:creationId xmlns:a16="http://schemas.microsoft.com/office/drawing/2014/main" id="{C55E5850-8514-4B92-BBBC-FC0923FE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0"/>
            <a:ext cx="9704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5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4494" y="1742613"/>
            <a:ext cx="7315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F7F7F7"/>
                </a:solidFill>
              </a:rPr>
              <a:t>A JavaScript Library</a:t>
            </a:r>
            <a:endParaRPr lang="en-US" sz="100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6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218" y="1074509"/>
            <a:ext cx="7315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F7F7F7"/>
                </a:solidFill>
              </a:rPr>
              <a:t>For creating User Interfaces</a:t>
            </a:r>
            <a:endParaRPr lang="en-US" sz="100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35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1843950"/>
            <a:ext cx="7315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F7F7F7"/>
                </a:solidFill>
              </a:rPr>
              <a:t>Using Components</a:t>
            </a:r>
            <a:endParaRPr lang="en-US" sz="100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370390"/>
            <a:ext cx="832630" cy="6296627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C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o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m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p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o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n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n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b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170" name="Picture 2" descr="Image result for react component">
            <a:extLst>
              <a:ext uri="{FF2B5EF4-FFF2-40B4-BE49-F238E27FC236}">
                <a16:creationId xmlns:a16="http://schemas.microsoft.com/office/drawing/2014/main" id="{4D8A5631-B4E3-44EB-87AB-B1F4A780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47" y="807062"/>
            <a:ext cx="8125145" cy="52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659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1843950"/>
            <a:ext cx="7315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F7F7F7"/>
                </a:solidFill>
              </a:rPr>
              <a:t>A Component do 3 things:</a:t>
            </a:r>
            <a:endParaRPr lang="en-US" sz="100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2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4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48" y="1"/>
            <a:ext cx="37353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0719" y="2827753"/>
            <a:ext cx="4937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rgbClr val="0073C8"/>
                </a:solidFill>
              </a:rPr>
              <a:t>Benefits!? </a:t>
            </a:r>
            <a:endParaRPr lang="en-US" sz="8800" dirty="0">
              <a:solidFill>
                <a:srgbClr val="007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50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08CDF-BF8E-4DFB-AAC1-5B0B0E31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F7F7F7"/>
                </a:solidFill>
              </a:rPr>
              <a:t>A Component do 3 things: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41081-C9F3-4055-B797-83901ABF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860349"/>
            <a:ext cx="64008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7200" dirty="0">
                <a:solidFill>
                  <a:schemeClr val="bg1"/>
                </a:solidFill>
              </a:rPr>
              <a:t>Render</a:t>
            </a:r>
          </a:p>
          <a:p>
            <a:pPr>
              <a:lnSpc>
                <a:spcPct val="150000"/>
              </a:lnSpc>
            </a:pPr>
            <a:r>
              <a:rPr lang="en-US" sz="7200" dirty="0">
                <a:solidFill>
                  <a:schemeClr val="bg1"/>
                </a:solidFill>
              </a:rPr>
              <a:t>Receive Props</a:t>
            </a:r>
          </a:p>
          <a:p>
            <a:pPr>
              <a:lnSpc>
                <a:spcPct val="150000"/>
              </a:lnSpc>
            </a:pPr>
            <a:r>
              <a:rPr lang="en-US" sz="7200" dirty="0">
                <a:solidFill>
                  <a:schemeClr val="bg1"/>
                </a:solidFill>
              </a:rPr>
              <a:t>Maintain State</a:t>
            </a:r>
            <a:endParaRPr lang="en-AU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7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1543868"/>
            <a:ext cx="7315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900" dirty="0">
                <a:solidFill>
                  <a:srgbClr val="F7F7F7"/>
                </a:solidFill>
              </a:rPr>
              <a:t>JSX</a:t>
            </a:r>
            <a:endParaRPr lang="en-US" sz="239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0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7463" y="2321004"/>
            <a:ext cx="88970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 err="1">
                <a:solidFill>
                  <a:srgbClr val="0073C8"/>
                </a:solidFill>
              </a:rPr>
              <a:t>Controllers</a:t>
            </a:r>
            <a:endParaRPr lang="en-US" sz="13800" dirty="0">
              <a:solidFill>
                <a:srgbClr val="007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9548E0-B7F2-4A15-AD5D-2EB75D737355}"/>
              </a:ext>
            </a:extLst>
          </p:cNvPr>
          <p:cNvCxnSpPr>
            <a:cxnSpLocks/>
          </p:cNvCxnSpPr>
          <p:nvPr/>
        </p:nvCxnSpPr>
        <p:spPr>
          <a:xfrm>
            <a:off x="3095625" y="180975"/>
            <a:ext cx="2352675" cy="3619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14F893C-36FD-46DB-8716-DDF99028AAA1}"/>
              </a:ext>
            </a:extLst>
          </p:cNvPr>
          <p:cNvSpPr/>
          <p:nvPr/>
        </p:nvSpPr>
        <p:spPr>
          <a:xfrm>
            <a:off x="5448300" y="361949"/>
            <a:ext cx="208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Routing</a:t>
            </a:r>
            <a:endParaRPr lang="en-AU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7540DC-52ED-4F5B-A660-3AB84D190A0F}"/>
              </a:ext>
            </a:extLst>
          </p:cNvPr>
          <p:cNvCxnSpPr>
            <a:cxnSpLocks/>
          </p:cNvCxnSpPr>
          <p:nvPr/>
        </p:nvCxnSpPr>
        <p:spPr>
          <a:xfrm flipV="1">
            <a:off x="5448300" y="5319713"/>
            <a:ext cx="1714500" cy="9191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36985-DF25-4AA9-919F-836FCAC2AA4D}"/>
              </a:ext>
            </a:extLst>
          </p:cNvPr>
          <p:cNvSpPr/>
          <p:nvPr/>
        </p:nvSpPr>
        <p:spPr>
          <a:xfrm>
            <a:off x="6677025" y="4305895"/>
            <a:ext cx="2083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Return code 201</a:t>
            </a:r>
          </a:p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and add</a:t>
            </a:r>
          </a:p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location header</a:t>
            </a:r>
            <a:endParaRPr lang="en-AU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08D36A-652F-4A01-920D-8FF4E733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349" y="4491038"/>
            <a:ext cx="2724150" cy="1657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BE2AF2-43A8-437F-B161-8CD00868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349" y="4195763"/>
            <a:ext cx="2724150" cy="29527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8A2DFC-6B3C-4770-9619-12D8AC743E29}"/>
              </a:ext>
            </a:extLst>
          </p:cNvPr>
          <p:cNvCxnSpPr>
            <a:cxnSpLocks/>
          </p:cNvCxnSpPr>
          <p:nvPr/>
        </p:nvCxnSpPr>
        <p:spPr>
          <a:xfrm flipV="1">
            <a:off x="3642258" y="5469730"/>
            <a:ext cx="558267" cy="3095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DEA2D-CA8C-4715-860D-7E702715E4BD}"/>
              </a:ext>
            </a:extLst>
          </p:cNvPr>
          <p:cNvSpPr/>
          <p:nvPr/>
        </p:nvSpPr>
        <p:spPr>
          <a:xfrm>
            <a:off x="4037814" y="4808190"/>
            <a:ext cx="2083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Data coming from JSON</a:t>
            </a:r>
            <a:endParaRPr lang="en-AU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2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m para restful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606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restful">
            <a:extLst>
              <a:ext uri="{FF2B5EF4-FFF2-40B4-BE49-F238E27FC236}">
                <a16:creationId xmlns:a16="http://schemas.microsoft.com/office/drawing/2014/main" id="{72E45F22-28D0-4D8D-BD96-416F6644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84867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3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037BA-68EB-4535-B039-3E53F9FE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8" y="992743"/>
            <a:ext cx="9705975" cy="419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D3BE2-A3C7-48D5-9DEB-3205A7E2C749}"/>
              </a:ext>
            </a:extLst>
          </p:cNvPr>
          <p:cNvSpPr/>
          <p:nvPr/>
        </p:nvSpPr>
        <p:spPr>
          <a:xfrm>
            <a:off x="2324099" y="5495925"/>
            <a:ext cx="783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err="1">
                <a:solidFill>
                  <a:srgbClr val="569CD6"/>
                </a:solidFill>
                <a:latin typeface="Consolas" panose="020B0609020204030204" pitchFamily="49" charset="0"/>
              </a:rPr>
              <a:t>dotnet</a:t>
            </a:r>
            <a:r>
              <a:rPr lang="en-AU" dirty="0">
                <a:solidFill>
                  <a:srgbClr val="569CD6"/>
                </a:solidFill>
                <a:latin typeface="Consolas" panose="020B0609020204030204" pitchFamily="49" charset="0"/>
              </a:rPr>
              <a:t> add package </a:t>
            </a:r>
            <a:r>
              <a:rPr lang="en-AU" dirty="0" err="1">
                <a:solidFill>
                  <a:srgbClr val="569CD6"/>
                </a:solidFill>
                <a:latin typeface="Consolas" panose="020B0609020204030204" pitchFamily="49" charset="0"/>
              </a:rPr>
              <a:t>Swashbuckle.AspNetCore</a:t>
            </a:r>
            <a:r>
              <a:rPr lang="en-AU" dirty="0">
                <a:solidFill>
                  <a:srgbClr val="569CD6"/>
                </a:solidFill>
                <a:latin typeface="Consolas" panose="020B0609020204030204" pitchFamily="49" charset="0"/>
              </a:rPr>
              <a:t> --version 1.1.0</a:t>
            </a:r>
            <a:endParaRPr lang="en-AU" dirty="0">
              <a:solidFill>
                <a:srgbClr val="569C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4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752475"/>
            <a:ext cx="96393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29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6929" y="1603717"/>
            <a:ext cx="7315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rgbClr val="F7F7F7"/>
                </a:solidFill>
              </a:rPr>
              <a:t>Virtual DOM</a:t>
            </a:r>
            <a:endParaRPr lang="en-US" sz="115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59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e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057" y="636608"/>
            <a:ext cx="8725479" cy="49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6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16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4164" y="625032"/>
            <a:ext cx="7830254" cy="5528781"/>
          </a:xfrm>
        </p:spPr>
      </p:pic>
    </p:spTree>
    <p:extLst>
      <p:ext uri="{BB962C8B-B14F-4D97-AF65-F5344CB8AC3E}">
        <p14:creationId xmlns:p14="http://schemas.microsoft.com/office/powerpoint/2010/main" val="23069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651" y="2103779"/>
            <a:ext cx="8801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rgbClr val="F7F7F7"/>
                </a:solidFill>
              </a:rPr>
              <a:t>Composition</a:t>
            </a:r>
            <a:endParaRPr lang="en-US" sz="115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531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98" y="894946"/>
            <a:ext cx="8196281" cy="51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9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651" y="2103779"/>
            <a:ext cx="8801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 err="1">
                <a:solidFill>
                  <a:srgbClr val="F7F7F7"/>
                </a:solidFill>
              </a:rPr>
              <a:t>Tooling</a:t>
            </a:r>
            <a:endParaRPr lang="en-US" sz="11500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6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06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actjs">
            <a:extLst>
              <a:ext uri="{FF2B5EF4-FFF2-40B4-BE49-F238E27FC236}">
                <a16:creationId xmlns:a16="http://schemas.microsoft.com/office/drawing/2014/main" id="{FEDC53A0-3947-4FEB-962E-D7EAB6FED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7312" r="-429" b="-2218"/>
          <a:stretch/>
        </p:blipFill>
        <p:spPr bwMode="auto">
          <a:xfrm>
            <a:off x="182726" y="1923068"/>
            <a:ext cx="11826548" cy="36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532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reate react app gif">
            <a:extLst>
              <a:ext uri="{FF2B5EF4-FFF2-40B4-BE49-F238E27FC236}">
                <a16:creationId xmlns:a16="http://schemas.microsoft.com/office/drawing/2014/main" id="{C9791D6E-CFB5-43B1-BA80-78DB1B5DB1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444" y="1222980"/>
            <a:ext cx="6547546" cy="441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09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ítulo 4"/>
          <p:cNvSpPr>
            <a:spLocks noGrp="1"/>
          </p:cNvSpPr>
          <p:nvPr>
            <p:ph type="title"/>
          </p:nvPr>
        </p:nvSpPr>
        <p:spPr>
          <a:xfrm>
            <a:off x="559782" y="1383941"/>
            <a:ext cx="6028501" cy="3701486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alt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Thank you!</a:t>
            </a:r>
            <a:br>
              <a:rPr lang="pt-BR" alt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Obrigado!</a:t>
            </a:r>
            <a:br>
              <a:rPr lang="pt-BR" alt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Gracias!</a:t>
            </a:r>
            <a:br>
              <a:rPr lang="pt-BR" alt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Khob khun krab!</a:t>
            </a:r>
            <a:b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b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pt-BR" alt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Questions?</a:t>
            </a:r>
            <a:endParaRPr lang="pt-BR" altLang="pt-BR" sz="72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2" y="1383941"/>
            <a:ext cx="4529184" cy="2994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46642" y="4364186"/>
            <a:ext cx="1451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3"/>
              </a:rPr>
              <a:t>@</a:t>
            </a:r>
            <a:r>
              <a:rPr lang="pt-BR" alt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3"/>
              </a:rPr>
              <a:t>kidchenko</a:t>
            </a:r>
            <a:endParaRPr lang="en-US" dirty="0"/>
          </a:p>
        </p:txBody>
      </p:sp>
      <p:pic>
        <p:nvPicPr>
          <p:cNvPr id="8196" name="Picture 4" descr="Resultado de imagem para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46" y="4391892"/>
            <a:ext cx="355479" cy="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698" y="4747371"/>
            <a:ext cx="355479" cy="3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8257849" y="4747371"/>
            <a:ext cx="2931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6"/>
              </a:rPr>
              <a:t>github.com/</a:t>
            </a:r>
            <a:r>
              <a:rPr lang="pt-BR" alt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hlinkClick r:id="rId6"/>
              </a:rPr>
              <a:t>kidchenko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8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76" y="322031"/>
            <a:ext cx="9029700" cy="61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0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8FD0A-046E-4252-BF5E-F2980B795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94" y="1895903"/>
            <a:ext cx="4504012" cy="3066193"/>
          </a:xfrm>
        </p:spPr>
      </p:pic>
    </p:spTree>
    <p:extLst>
      <p:ext uri="{BB962C8B-B14F-4D97-AF65-F5344CB8AC3E}">
        <p14:creationId xmlns:p14="http://schemas.microsoft.com/office/powerpoint/2010/main" val="32366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95"/>
            <a:ext cx="12192000" cy="5281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7165" y="6069705"/>
            <a:ext cx="459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https://dayssincelastjavascriptframework.com/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7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638</Words>
  <Application>Microsoft Office PowerPoint</Application>
  <PresentationFormat>Widescreen</PresentationFormat>
  <Paragraphs>125</Paragraphs>
  <Slides>57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Consolas</vt:lpstr>
      <vt:lpstr>Office Theme</vt:lpstr>
      <vt:lpstr> Building SPA’s using +</vt:lpstr>
      <vt:lpstr>Single  Page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Engineer at Jetabroad; Agile Advocate (Scrum/Lean); Digital Entrepreneur; JavaScript Lover; C# Lover; Ex-Lambda3 from Brazil; Crazy `Farang`</vt:lpstr>
      <vt:lpstr>PowerPoint Presentation</vt:lpstr>
      <vt:lpstr>PowerPoint Presentation</vt:lpstr>
      <vt:lpstr>PowerPoint Presentation</vt:lpstr>
      <vt:lpstr> Building SPA’s using +</vt:lpstr>
      <vt:lpstr>Nops!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o m p o n e n t s</vt:lpstr>
      <vt:lpstr>PowerPoint Presentation</vt:lpstr>
      <vt:lpstr>PowerPoint Presentation</vt:lpstr>
      <vt:lpstr>A Component do 3 things: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Obrigado! Gracias! Khob khun krab!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Barbosa</dc:creator>
  <cp:lastModifiedBy>José Barbosa</cp:lastModifiedBy>
  <cp:revision>76</cp:revision>
  <dcterms:created xsi:type="dcterms:W3CDTF">2017-05-13T04:07:27Z</dcterms:created>
  <dcterms:modified xsi:type="dcterms:W3CDTF">2018-02-07T02:29:21Z</dcterms:modified>
</cp:coreProperties>
</file>